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316" r:id="rId3"/>
    <p:sldId id="261" r:id="rId4"/>
    <p:sldId id="259" r:id="rId5"/>
    <p:sldId id="263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89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319" r:id="rId31"/>
    <p:sldId id="320" r:id="rId32"/>
    <p:sldId id="290" r:id="rId33"/>
    <p:sldId id="291" r:id="rId34"/>
    <p:sldId id="292" r:id="rId35"/>
    <p:sldId id="293" r:id="rId36"/>
    <p:sldId id="294" r:id="rId37"/>
    <p:sldId id="297" r:id="rId38"/>
    <p:sldId id="299" r:id="rId39"/>
    <p:sldId id="300" r:id="rId40"/>
    <p:sldId id="295" r:id="rId41"/>
    <p:sldId id="296" r:id="rId42"/>
    <p:sldId id="298" r:id="rId43"/>
    <p:sldId id="301" r:id="rId44"/>
    <p:sldId id="302" r:id="rId45"/>
    <p:sldId id="303" r:id="rId46"/>
    <p:sldId id="304" r:id="rId47"/>
    <p:sldId id="305" r:id="rId48"/>
    <p:sldId id="306" r:id="rId49"/>
    <p:sldId id="308" r:id="rId50"/>
    <p:sldId id="307" r:id="rId51"/>
    <p:sldId id="309" r:id="rId52"/>
    <p:sldId id="312" r:id="rId53"/>
    <p:sldId id="311" r:id="rId54"/>
    <p:sldId id="313" r:id="rId55"/>
    <p:sldId id="317" r:id="rId56"/>
    <p:sldId id="314" r:id="rId57"/>
    <p:sldId id="315" r:id="rId58"/>
    <p:sldId id="316" r:id="rId59"/>
    <p:sldId id="318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9" r:id="rId68"/>
    <p:sldId id="330" r:id="rId69"/>
    <p:sldId id="331" r:id="rId70"/>
    <p:sldId id="334" r:id="rId71"/>
    <p:sldId id="332" r:id="rId72"/>
    <p:sldId id="333" r:id="rId73"/>
    <p:sldId id="335" r:id="rId74"/>
    <p:sldId id="336" r:id="rId75"/>
    <p:sldId id="337" r:id="rId76"/>
    <p:sldId id="338" r:id="rId77"/>
    <p:sldId id="257" r:id="rId7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1" Type="http://schemas.openxmlformats.org/officeDocument/2006/relationships/tableStyles" Target="tableStyles.xml"/><Relationship Id="rId80" Type="http://schemas.openxmlformats.org/officeDocument/2006/relationships/viewProps" Target="viewProps.xml"/><Relationship Id="rId8" Type="http://schemas.openxmlformats.org/officeDocument/2006/relationships/slide" Target="slides/slide6.xml"/><Relationship Id="rId79" Type="http://schemas.openxmlformats.org/officeDocument/2006/relationships/presProps" Target="presProps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88DA-0686-40F2-AC3F-70C7E9541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C24-B528-429B-B650-292CDA4B5C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88DA-0686-40F2-AC3F-70C7E9541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C24-B528-429B-B650-292CDA4B5C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88DA-0686-40F2-AC3F-70C7E9541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C24-B528-429B-B650-292CDA4B5C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5785104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343502" y="5959532"/>
            <a:ext cx="333318" cy="333318"/>
            <a:chOff x="11520099" y="6172200"/>
            <a:chExt cx="333318" cy="333318"/>
          </a:xfrm>
        </p:grpSpPr>
        <p:sp>
          <p:nvSpPr>
            <p:cNvPr id="16" name="椭圆 15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7" name="appartments_160217"/>
            <p:cNvSpPr>
              <a:spLocks noChangeAspect="1"/>
            </p:cNvSpPr>
            <p:nvPr/>
          </p:nvSpPr>
          <p:spPr bwMode="auto">
            <a:xfrm>
              <a:off x="11567497" y="6203086"/>
              <a:ext cx="238522" cy="238208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18" name="矩形 17"/>
          <p:cNvSpPr/>
          <p:nvPr userDrawn="1"/>
        </p:nvSpPr>
        <p:spPr>
          <a:xfrm>
            <a:off x="738414" y="6000796"/>
            <a:ext cx="2512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altLang="zh-CN" sz="1600" kern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 panose="02080604020202020204" pitchFamily="34" charset="0"/>
              </a:rPr>
              <a:t>Peng Cheng Laboratory</a:t>
            </a:r>
            <a:endParaRPr lang="en-US" altLang="zh-CN" sz="1600" kern="120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Arial" panose="02080604020202020204" pitchFamily="34" charset="0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365125" y="565150"/>
            <a:ext cx="892175" cy="152835"/>
            <a:chOff x="365125" y="565150"/>
            <a:chExt cx="892175" cy="152835"/>
          </a:xfrm>
        </p:grpSpPr>
        <p:sp>
          <p:nvSpPr>
            <p:cNvPr id="25" name="矩形 24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 rot="10800000">
            <a:off x="10950575" y="6169025"/>
            <a:ext cx="892175" cy="152835"/>
            <a:chOff x="365125" y="565150"/>
            <a:chExt cx="892175" cy="152835"/>
          </a:xfrm>
        </p:grpSpPr>
        <p:sp>
          <p:nvSpPr>
            <p:cNvPr id="29" name="矩形 28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4" y="520300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457613" y="666878"/>
            <a:ext cx="1162744" cy="116274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393702" y="546100"/>
            <a:ext cx="11442696" cy="57658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5404755" y="0"/>
            <a:ext cx="6071616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88DA-0686-40F2-AC3F-70C7E9541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C24-B528-429B-B650-292CDA4B5C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88DA-0686-40F2-AC3F-70C7E9541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C24-B528-429B-B650-292CDA4B5C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88DA-0686-40F2-AC3F-70C7E9541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C24-B528-429B-B650-292CDA4B5C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88DA-0686-40F2-AC3F-70C7E9541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C24-B528-429B-B650-292CDA4B5C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88DA-0686-40F2-AC3F-70C7E9541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C24-B528-429B-B650-292CDA4B5C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88DA-0686-40F2-AC3F-70C7E9541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C24-B528-429B-B650-292CDA4B5C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88DA-0686-40F2-AC3F-70C7E9541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C24-B528-429B-B650-292CDA4B5C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88DA-0686-40F2-AC3F-70C7E9541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C24-B528-429B-B650-292CDA4B5C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988DA-0686-40F2-AC3F-70C7E9541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5DC24-B528-429B-B650-292CDA4B5C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hyperlink" Target="https://github.com/google/googletest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hyperlink" Target="https://github.com/google/googletest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hyperlink" Target="https://www.doxygen.nl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hyperlink" Target="http://valgrind.org/downloads/current.html#current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/>
          <p:nvPr/>
        </p:nvSpPr>
        <p:spPr bwMode="auto">
          <a:xfrm>
            <a:off x="1317757" y="1637476"/>
            <a:ext cx="8642086" cy="1252189"/>
          </a:xfrm>
          <a:prstGeom prst="rect">
            <a:avLst/>
          </a:prstGeom>
          <a:noFill/>
          <a:ln>
            <a:noFill/>
          </a:ln>
        </p:spPr>
        <p:txBody>
          <a:bodyPr vert="horz" wrap="square" lIns="64292" tIns="32146" rIns="64292" bIns="32146" numCol="1" anchor="b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650240" algn="l" rtl="0" fontAlgn="base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1300480" algn="l" rtl="0" fontAlgn="base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1950720" algn="l" rtl="0" fontAlgn="base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2600960" algn="l" rtl="0" fontAlgn="base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5400" dirty="0"/>
              <a:t>编程环境介绍</a:t>
            </a:r>
            <a:endParaRPr lang="en-US" altLang="en-US" sz="5400" dirty="0"/>
          </a:p>
        </p:txBody>
      </p:sp>
      <p:sp>
        <p:nvSpPr>
          <p:cNvPr id="14" name="Subtitle 4"/>
          <p:cNvSpPr txBox="1"/>
          <p:nvPr/>
        </p:nvSpPr>
        <p:spPr bwMode="auto">
          <a:xfrm>
            <a:off x="3890568" y="3429000"/>
            <a:ext cx="6248209" cy="1919874"/>
          </a:xfrm>
          <a:prstGeom prst="rect">
            <a:avLst/>
          </a:prstGeom>
          <a:noFill/>
          <a:ln>
            <a:noFill/>
          </a:ln>
        </p:spPr>
        <p:txBody>
          <a:bodyPr vert="horz" wrap="square" lIns="64292" tIns="32146" rIns="64292" bIns="32146" numCol="1" anchor="t" anchorCtr="0" compatLnSpc="1"/>
          <a:lstStyle>
            <a:lvl1pPr marL="487680" indent="-4876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426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84250" indent="-49466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3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404620" indent="-4178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327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821815" indent="-41529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273300" indent="-4495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92354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6pPr>
            <a:lvl7pPr marL="357378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7pPr>
            <a:lvl8pPr marL="422402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8pPr>
            <a:lvl9pPr marL="487426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en-US" sz="3000" dirty="0"/>
          </a:p>
          <a:p>
            <a:pPr marL="0" indent="0" algn="ctr">
              <a:buNone/>
            </a:pPr>
            <a:r>
              <a:rPr lang="zh-CN" altLang="en-US" sz="3000" dirty="0"/>
              <a:t>陶思敏</a:t>
            </a:r>
            <a:endParaRPr lang="en-US" altLang="zh-CN" sz="3000" dirty="0"/>
          </a:p>
          <a:p>
            <a:pPr marL="0" indent="0" algn="ctr">
              <a:buNone/>
            </a:pPr>
            <a:r>
              <a:rPr lang="en-US" altLang="en-US" sz="3000" dirty="0"/>
              <a:t>20</a:t>
            </a:r>
            <a:r>
              <a:rPr lang="en-US" altLang="zh-CN" sz="3000" dirty="0"/>
              <a:t>20-09-05</a:t>
            </a:r>
            <a:endParaRPr lang="en-US" altLang="en-US" sz="3000" dirty="0"/>
          </a:p>
        </p:txBody>
      </p:sp>
      <p:pic>
        <p:nvPicPr>
          <p:cNvPr id="4" name="图片 1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8245163" y="106159"/>
            <a:ext cx="3795042" cy="10842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en-US" altLang="zh-CN" sz="2800" dirty="0"/>
              <a:t>Assertion</a:t>
            </a:r>
            <a:r>
              <a:rPr lang="zh-CN" altLang="en-US" sz="2800" dirty="0"/>
              <a:t>语句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1913" y="1607939"/>
            <a:ext cx="9207049" cy="2242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/>
              <a:t>Binary Assertion</a:t>
            </a:r>
            <a:r>
              <a:rPr lang="zh-CN" altLang="en-US" sz="2000" dirty="0"/>
              <a:t>语句，这里面如果是用户定义的</a:t>
            </a:r>
            <a:r>
              <a:rPr lang="en-US" altLang="zh-CN" sz="2000" dirty="0"/>
              <a:t>class</a:t>
            </a:r>
            <a:r>
              <a:rPr lang="zh-CN" altLang="en-US" sz="2000" dirty="0"/>
              <a:t>类型的比较，需要定义了操作符重载。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299" y="2815278"/>
            <a:ext cx="6816725" cy="34331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en-US" altLang="zh-CN" sz="2800" dirty="0"/>
              <a:t>Assertion</a:t>
            </a:r>
            <a:r>
              <a:rPr lang="zh-CN" altLang="en-US" sz="2800" dirty="0"/>
              <a:t>语句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1913" y="1607939"/>
            <a:ext cx="9207049" cy="17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涉及到</a:t>
            </a:r>
            <a:r>
              <a:rPr lang="en-US" altLang="zh-CN" sz="2000" dirty="0"/>
              <a:t>String</a:t>
            </a:r>
            <a:r>
              <a:rPr lang="zh-CN" altLang="en-US" sz="2000" dirty="0"/>
              <a:t>比较的</a:t>
            </a:r>
            <a:r>
              <a:rPr lang="en-US" altLang="zh-CN" sz="2000" dirty="0"/>
              <a:t>Assertion</a:t>
            </a:r>
            <a:r>
              <a:rPr lang="zh-CN" altLang="en-US" sz="2000" dirty="0"/>
              <a:t>语句类型，避免</a:t>
            </a:r>
            <a:r>
              <a:rPr lang="en-US" altLang="zh-CN" sz="2000" dirty="0"/>
              <a:t>C-</a:t>
            </a:r>
            <a:r>
              <a:rPr lang="en-US" altLang="zh-CN" sz="2000" dirty="0" err="1"/>
              <a:t>sytle</a:t>
            </a:r>
            <a:r>
              <a:rPr lang="zh-CN" altLang="en-US" sz="2000" dirty="0"/>
              <a:t>类型的字符串比较指针。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2717164"/>
            <a:ext cx="9994176" cy="20787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——Test Fixture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1913" y="1607939"/>
            <a:ext cx="9207049" cy="2704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可以使用</a:t>
            </a:r>
            <a:r>
              <a:rPr lang="en-US" altLang="zh-CN" sz="2000" dirty="0"/>
              <a:t>Test fixture</a:t>
            </a:r>
            <a:r>
              <a:rPr lang="zh-CN" altLang="en-US" sz="2000" dirty="0"/>
              <a:t>，给测试用例定义一些共同的操作。如</a:t>
            </a:r>
            <a:r>
              <a:rPr lang="en-US" altLang="zh-CN" sz="2000" dirty="0" err="1"/>
              <a:t>SetUp</a:t>
            </a:r>
            <a:r>
              <a:rPr lang="zh-CN" altLang="en-US" sz="2000" dirty="0"/>
              <a:t>定义测试用例测试开始的操作，</a:t>
            </a:r>
            <a:r>
              <a:rPr lang="en-US" altLang="zh-CN" sz="2000" dirty="0" err="1"/>
              <a:t>TearDown</a:t>
            </a:r>
            <a:r>
              <a:rPr lang="zh-CN" altLang="en-US" sz="2000" dirty="0"/>
              <a:t>定义测试用例结束的操作。</a:t>
            </a:r>
            <a:r>
              <a:rPr lang="en-US" altLang="zh-CN" sz="2000" dirty="0"/>
              <a:t>Test fixture</a:t>
            </a:r>
            <a:r>
              <a:rPr lang="zh-CN" altLang="en-US" sz="2000" dirty="0"/>
              <a:t>需要继承</a:t>
            </a:r>
            <a:r>
              <a:rPr lang="en-US" altLang="zh-CN" sz="2000" dirty="0"/>
              <a:t>::testing::Test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900" y="2982620"/>
            <a:ext cx="5284787" cy="30022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——Test Fixture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1913" y="1607939"/>
            <a:ext cx="9207049" cy="17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不同于普通</a:t>
            </a:r>
            <a:r>
              <a:rPr lang="en-US" altLang="zh-CN" sz="2000" dirty="0"/>
              <a:t>TEST</a:t>
            </a:r>
            <a:r>
              <a:rPr lang="zh-CN" altLang="en-US" sz="2000" dirty="0"/>
              <a:t>宏，使用</a:t>
            </a:r>
            <a:r>
              <a:rPr lang="en-US" altLang="zh-CN" sz="2000" dirty="0"/>
              <a:t>Test fixture</a:t>
            </a:r>
            <a:r>
              <a:rPr lang="zh-CN" altLang="en-US" sz="2000" dirty="0"/>
              <a:t>需要使用宏</a:t>
            </a:r>
            <a:r>
              <a:rPr lang="en-US" altLang="zh-CN" sz="2000" dirty="0"/>
              <a:t>TEST_F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9700" y="2301297"/>
            <a:ext cx="4605337" cy="36931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——Test Fixture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1913" y="1607939"/>
            <a:ext cx="9207049" cy="2704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/>
              <a:t>Test Fixture</a:t>
            </a:r>
            <a:r>
              <a:rPr lang="zh-CN" altLang="en-US" sz="2000" dirty="0"/>
              <a:t>运行步骤如下：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913" y="2319581"/>
            <a:ext cx="9980612" cy="221883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en-US" altLang="zh-CN" sz="2800" dirty="0"/>
              <a:t>Type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613" y="1360289"/>
            <a:ext cx="10036537" cy="607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/>
              <a:t>Type Test</a:t>
            </a:r>
            <a:r>
              <a:rPr lang="zh-CN" altLang="en-US" sz="2000" dirty="0"/>
              <a:t>用来避免对一些相似的类写重复或者类似的测试用例代码，</a:t>
            </a:r>
            <a:r>
              <a:rPr lang="zh-CN" altLang="zh-CN" sz="2000" dirty="0"/>
              <a:t>让测试独立于具体的类型，可以支持一套测试用例应用于指定的多种类型</a:t>
            </a:r>
            <a:r>
              <a:rPr lang="zh-CN" altLang="en-US" sz="2000" dirty="0"/>
              <a:t>，其步骤如下：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fixture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，它需要使用模板类型；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::testing::Types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定义测试的所有类型；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TYPED_TEST_SUITE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宏关联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fixture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和测试类型；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TYPED_TEST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宏而不是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TEST_F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 test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indent="4572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为了使用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fixture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中定义的类型和静态变量，需要使用前缀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TestFixture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，其中访问类型还需要加上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typename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TestFixture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::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en-US" altLang="zh-CN" sz="2800" dirty="0"/>
              <a:t>Type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613" y="1360289"/>
            <a:ext cx="10036537" cy="2704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/>
              <a:t>Type Test </a:t>
            </a:r>
            <a:r>
              <a:rPr lang="zh-CN" altLang="en-US" sz="2000" dirty="0"/>
              <a:t>先定义一个模板类型的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fixture</a:t>
            </a:r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0" y="2160587"/>
            <a:ext cx="7848600" cy="28289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en-US" altLang="zh-CN" sz="2800" dirty="0"/>
              <a:t>Type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3813" y="1766689"/>
            <a:ext cx="10036537" cy="2704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/>
              <a:t>Type Test </a:t>
            </a:r>
            <a:r>
              <a:rPr lang="zh-CN" altLang="en-US" sz="2000" dirty="0"/>
              <a:t>然后定义使用该测试模板的类型，并和</a:t>
            </a:r>
            <a:r>
              <a:rPr lang="en-US" altLang="zh-CN" sz="2000" dirty="0"/>
              <a:t>Test fixture</a:t>
            </a:r>
            <a:r>
              <a:rPr lang="zh-CN" altLang="en-US" sz="2000" dirty="0"/>
              <a:t>关联起来。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7587" y="2824162"/>
            <a:ext cx="7629525" cy="828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en-US" altLang="zh-CN" sz="2800" dirty="0"/>
              <a:t>Type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8413" y="1512689"/>
            <a:ext cx="10036537" cy="2242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/>
              <a:t>Type Test</a:t>
            </a:r>
            <a:r>
              <a:rPr lang="zh-CN" altLang="en-US" sz="2000" dirty="0"/>
              <a:t>最后使用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TYPED_TEST</a:t>
            </a:r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编写测试代码。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6750" y="2416439"/>
            <a:ext cx="5067300" cy="331284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——Type-Parameter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8413" y="1512689"/>
            <a:ext cx="10036537" cy="565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/>
              <a:t>Type-parameterized tests</a:t>
            </a:r>
            <a:r>
              <a:rPr lang="zh-CN" altLang="zh-CN" sz="2000" dirty="0"/>
              <a:t>类似于</a:t>
            </a:r>
            <a:r>
              <a:rPr lang="en-US" altLang="zh-CN" sz="2000" dirty="0"/>
              <a:t>Type test</a:t>
            </a:r>
            <a:r>
              <a:rPr lang="zh-CN" altLang="zh-CN" sz="2000" dirty="0"/>
              <a:t>，不过它无需事先知道</a:t>
            </a:r>
            <a:r>
              <a:rPr lang="en-US" altLang="zh-CN" sz="2000" dirty="0"/>
              <a:t>type</a:t>
            </a:r>
            <a:r>
              <a:rPr lang="zh-CN" altLang="zh-CN" sz="2000" dirty="0"/>
              <a:t>的类型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fixture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，这一步类似于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 test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TYPED_TEST_SUITE_P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宏定义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fixture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type-parameterized test suite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TYPED_TEST_P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宏定义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type-parameterized test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REGEISTER_TYPED_TEST_SUITE_P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宏注册所有的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以上定义可以放在一个头文件中，在使用前需要例化，需要使用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::testing::Types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INSTANTITATE_TYPED_TEST_SUITE_P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例化。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0800000">
            <a:off x="6961176" y="269311"/>
            <a:ext cx="2852158" cy="1446276"/>
          </a:xfrm>
          <a:prstGeom prst="triangle">
            <a:avLst>
              <a:gd name="adj" fmla="val 5000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0800000">
            <a:off x="6961176" y="0"/>
            <a:ext cx="2852158" cy="1451514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399692" y="185551"/>
            <a:ext cx="2024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CONTENTS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菱形 6"/>
          <p:cNvSpPr/>
          <p:nvPr/>
        </p:nvSpPr>
        <p:spPr>
          <a:xfrm>
            <a:off x="6164594" y="1686447"/>
            <a:ext cx="757776" cy="757776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7161928" y="181730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80604020202020204" pitchFamily="34" charset="0"/>
              </a:rPr>
              <a:t>Google Test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Arial" panose="0208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64594" y="181730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菱形 26"/>
          <p:cNvSpPr/>
          <p:nvPr/>
        </p:nvSpPr>
        <p:spPr>
          <a:xfrm>
            <a:off x="6419156" y="2808012"/>
            <a:ext cx="757776" cy="757776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7416490" y="2920290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80604020202020204" pitchFamily="34" charset="0"/>
              </a:rPr>
              <a:t>Google Mock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Arial" panose="02080604020202020204" pitchFamily="34" charset="0"/>
            </a:endParaRPr>
          </a:p>
        </p:txBody>
      </p:sp>
      <p:sp>
        <p:nvSpPr>
          <p:cNvPr id="29" name="菱形 28"/>
          <p:cNvSpPr/>
          <p:nvPr/>
        </p:nvSpPr>
        <p:spPr>
          <a:xfrm>
            <a:off x="6687977" y="3923682"/>
            <a:ext cx="757776" cy="757776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7685311" y="4054541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80604020202020204" pitchFamily="34" charset="0"/>
              </a:rPr>
              <a:t>Doxygen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Arial" panose="02080604020202020204" pitchFamily="34" charset="0"/>
            </a:endParaRPr>
          </a:p>
        </p:txBody>
      </p:sp>
      <p:sp>
        <p:nvSpPr>
          <p:cNvPr id="31" name="菱形 30"/>
          <p:cNvSpPr/>
          <p:nvPr/>
        </p:nvSpPr>
        <p:spPr>
          <a:xfrm>
            <a:off x="6931057" y="5047520"/>
            <a:ext cx="757776" cy="757776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7928391" y="5159798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80604020202020204" pitchFamily="34" charset="0"/>
              </a:rPr>
              <a:t>Valgrind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Arial" panose="0208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412545" y="293084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679289" y="4040960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922369" y="5173833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——Type-Parameter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8413" y="1512689"/>
            <a:ext cx="10036537" cy="316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Fixture</a:t>
            </a:r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362" y="2436812"/>
            <a:ext cx="6505575" cy="14382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——Type-Parameter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6225" y="1512689"/>
            <a:ext cx="10036537" cy="2704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声明其为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Parameter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类型的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Type Test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6075" y="3228975"/>
            <a:ext cx="4667250" cy="4000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——Type-Parameter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6225" y="1512689"/>
            <a:ext cx="10036537" cy="2704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使用宏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TYPED_TEST_P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定义测试用例，并关联到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Suite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337" y="2436812"/>
            <a:ext cx="8696325" cy="2352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7" y="5076825"/>
            <a:ext cx="7820025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——Type-Parameter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6225" y="1512689"/>
            <a:ext cx="10036537" cy="2242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定义测试的</a:t>
            </a:r>
            <a:r>
              <a:rPr lang="en-US" altLang="zh-CN" sz="2000" dirty="0"/>
              <a:t>type</a:t>
            </a:r>
            <a:r>
              <a:rPr lang="zh-CN" altLang="en-US" sz="2000" dirty="0"/>
              <a:t>类型，并实例化。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887" y="2927350"/>
            <a:ext cx="7896225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——Value-Parameterized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6225" y="1512689"/>
            <a:ext cx="10036537" cy="473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Value-parameterized tests</a:t>
            </a: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允许用不同的参数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值</a:t>
            </a: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去测试代码，从而无需写重复的代码。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fixture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，它必须继承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testing::Test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testing::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WithParamInterface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&lt;T&gt;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是参数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alue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。可以直接使用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testing::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TestWithParam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&lt;T&gt;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，它同时继承了两者；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TEST_P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patterns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，其中可以使用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GetParam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得到测试参数；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最后使用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INSTANTIATE_TEST_SUITE_P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实例化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suite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。可以调用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Google test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parameter generator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——Value-Parameterized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6225" y="1512689"/>
            <a:ext cx="10036537" cy="17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Value-parameterized tests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，首先定义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Value-Param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类型的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fixture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1468" y="2226798"/>
            <a:ext cx="6567831" cy="342470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——Value-Parameterized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6225" y="1512689"/>
            <a:ext cx="10036537" cy="17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Value-parameterized tests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，然后使用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TEST_P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定义测试用例。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037" y="2193925"/>
            <a:ext cx="9610725" cy="32575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——Value-Parameterized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6225" y="1512689"/>
            <a:ext cx="10036537" cy="17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Value-parameterized tests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，最后实例化参数的值。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537" y="2847975"/>
            <a:ext cx="9801225" cy="1162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——Value-Parameterized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6225" y="1512689"/>
            <a:ext cx="10036537" cy="17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Value-parameterized tests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，实例化的方法如下。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241" y="2425700"/>
            <a:ext cx="9677521" cy="310562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——Death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7974" y="1550789"/>
            <a:ext cx="10036537" cy="2242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Death Test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就是检查程序是否会按照预期的崩溃。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249773"/>
            <a:ext cx="9499600" cy="123186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1000" y="3595076"/>
            <a:ext cx="9017000" cy="337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 statement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是被测试的代码语句；</a:t>
            </a:r>
            <a:endParaRPr lang="zh-CN" altLang="en-US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 regex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是一个正则表达式，用来匹配异常时在</a:t>
            </a: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stderr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中输出的内容；</a:t>
            </a:r>
            <a:endParaRPr lang="en-US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 predicate 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在这里必须是一个委托，接收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型参数，并返回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bool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。只有当返回值为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true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时，死亡测试案例才算通过。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gtest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提供了一些常用的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predicate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::testing::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ExitedWithCode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exit_code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::testing::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KilledBySignal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signal_number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zh-CN" altLang="en-US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07886" y="3770875"/>
            <a:ext cx="3461348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rightRoom" dir="t">
                <a:rot lat="0" lon="0" rev="0"/>
              </a:lightRig>
            </a:scene3d>
            <a:sp3d prstMaterial="metal"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80604020202020204" pitchFamily="34" charset="0"/>
              </a:rPr>
              <a:t>Google Test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Arial" panose="02080604020202020204" pitchFamily="34" charset="0"/>
            </a:endParaRPr>
          </a:p>
          <a:p>
            <a:endParaRPr lang="zh-CN" altLang="en-US" sz="4000" b="1" dirty="0">
              <a:solidFill>
                <a:schemeClr val="bg2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0667" y="1463427"/>
            <a:ext cx="213712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bg2"/>
                </a:solidFill>
                <a:latin typeface="Impact" panose="020B0806030902050204" pitchFamily="34" charset="0"/>
                <a:ea typeface="华康俪金黑W8(P)" panose="020B0800000000000000" pitchFamily="34" charset="-122"/>
              </a:rPr>
              <a:t>01</a:t>
            </a:r>
            <a:endParaRPr lang="zh-CN" altLang="en-US" sz="7200" dirty="0">
              <a:solidFill>
                <a:schemeClr val="bg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 useBgFill="1">
        <p:nvSpPr>
          <p:cNvPr id="8" name="矩形 7"/>
          <p:cNvSpPr/>
          <p:nvPr/>
        </p:nvSpPr>
        <p:spPr>
          <a:xfrm>
            <a:off x="1407886" y="2603336"/>
            <a:ext cx="2982686" cy="584775"/>
          </a:xfrm>
          <a:prstGeom prst="rect">
            <a:avLst/>
          </a:prstGeom>
          <a:effectLst>
            <a:outerShdw blurRad="50800" dist="50800" dir="5400000" sx="5000" sy="5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 anchorCtr="0">
            <a:spAutoFit/>
            <a:scene3d>
              <a:camera prst="orthographicFront"/>
              <a:lightRig rig="brightRoom" dir="t">
                <a:rot lat="0" lon="0" rev="0"/>
              </a:lightRig>
            </a:scene3d>
            <a:sp3d prstMaterial="metal"/>
          </a:bodyPr>
          <a:lstStyle/>
          <a:p>
            <a:pPr algn="ctr"/>
            <a:r>
              <a:rPr lang="en-US" altLang="zh-CN" sz="3200" kern="2000" spc="800" dirty="0">
                <a:solidFill>
                  <a:schemeClr val="bg2"/>
                </a:solidFill>
                <a:latin typeface="Impact" panose="020B0806030902050204" pitchFamily="34" charset="0"/>
                <a:ea typeface="华康俪金黑W8(P)" panose="020B0800000000000000" pitchFamily="34" charset="-122"/>
              </a:rPr>
              <a:t>PART ONE</a:t>
            </a:r>
            <a:endParaRPr lang="zh-CN" altLang="en-US" sz="3200" kern="2000" spc="800" dirty="0">
              <a:solidFill>
                <a:schemeClr val="bg2"/>
              </a:solidFill>
              <a:latin typeface="Impact" panose="020B0806030902050204" pitchFamily="34" charset="0"/>
              <a:ea typeface="华康俪金黑W8(P)" panose="020B08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运行参数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6224" y="1379339"/>
            <a:ext cx="10036537" cy="6859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Google Test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运行参数包括：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1. 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系统环境变量；</a:t>
            </a:r>
            <a:endParaRPr lang="zh-CN" altLang="en-US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2. 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命令行参数；</a:t>
            </a:r>
            <a:endParaRPr lang="zh-CN" altLang="en-US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3. 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代码中指定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FLAG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优先级是命令行参数 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 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代码中指定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FLAG &gt; 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系统环境变量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例如，设置输出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xml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格式的测试报告的位置参数可以采用如下三种方式：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设置系统运行环境变量，变量名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GTEST_OUTPUT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，值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xml[:DIRECTORY_PATH\|:FILE_PATH]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命令行参数指定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--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gtest_output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=xml[:DIRECTORY_PATH\|:FILE_PATH]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测试代码中指定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flag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即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testing::GTEST_FLAG(output) = “xml:”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07886" y="3770875"/>
            <a:ext cx="3461348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rightRoom" dir="t">
                <a:rot lat="0" lon="0" rev="0"/>
              </a:lightRig>
            </a:scene3d>
            <a:sp3d prstMaterial="metal"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80604020202020204" pitchFamily="34" charset="0"/>
              </a:rPr>
              <a:t>Google Mock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Arial" panose="02080604020202020204" pitchFamily="34" charset="0"/>
            </a:endParaRPr>
          </a:p>
          <a:p>
            <a:endParaRPr lang="zh-CN" altLang="en-US" sz="4000" b="1" dirty="0">
              <a:solidFill>
                <a:schemeClr val="bg2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01626" y="1463427"/>
            <a:ext cx="239520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bg2"/>
                </a:solidFill>
                <a:latin typeface="Impact" panose="020B0806030902050204" pitchFamily="34" charset="0"/>
                <a:ea typeface="华康俪金黑W8(P)" panose="020B0800000000000000" pitchFamily="34" charset="-122"/>
              </a:rPr>
              <a:t>02</a:t>
            </a:r>
            <a:endParaRPr lang="zh-CN" altLang="en-US" sz="7200" dirty="0">
              <a:solidFill>
                <a:schemeClr val="bg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 useBgFill="1">
        <p:nvSpPr>
          <p:cNvPr id="8" name="矩形 7"/>
          <p:cNvSpPr/>
          <p:nvPr/>
        </p:nvSpPr>
        <p:spPr>
          <a:xfrm>
            <a:off x="1407886" y="2603336"/>
            <a:ext cx="2982686" cy="584775"/>
          </a:xfrm>
          <a:prstGeom prst="rect">
            <a:avLst/>
          </a:prstGeom>
          <a:effectLst>
            <a:outerShdw blurRad="50800" dist="50800" dir="5400000" sx="5000" sy="5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 anchorCtr="0">
            <a:spAutoFit/>
            <a:scene3d>
              <a:camera prst="orthographicFront"/>
              <a:lightRig rig="brightRoom" dir="t">
                <a:rot lat="0" lon="0" rev="0"/>
              </a:lightRig>
            </a:scene3d>
            <a:sp3d prstMaterial="metal"/>
          </a:bodyPr>
          <a:lstStyle/>
          <a:p>
            <a:pPr algn="ctr"/>
            <a:r>
              <a:rPr lang="en-US" altLang="zh-CN" sz="3200" kern="2000" spc="800" dirty="0">
                <a:solidFill>
                  <a:schemeClr val="bg2"/>
                </a:solidFill>
                <a:latin typeface="Impact" panose="020B0806030902050204" pitchFamily="34" charset="0"/>
                <a:ea typeface="华康俪金黑W8(P)" panose="020B0800000000000000" pitchFamily="34" charset="-122"/>
              </a:rPr>
              <a:t>PART TWO</a:t>
            </a:r>
            <a:endParaRPr lang="zh-CN" altLang="en-US" sz="3200" kern="2000" spc="800" dirty="0">
              <a:solidFill>
                <a:schemeClr val="bg2"/>
              </a:solidFill>
              <a:latin typeface="Impact" panose="020B0806030902050204" pitchFamily="34" charset="0"/>
              <a:ea typeface="华康俪金黑W8(P)" panose="020B0800000000000000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简介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6049" y="1430434"/>
            <a:ext cx="92070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/>
              <a:t>Google Mock</a:t>
            </a:r>
            <a:r>
              <a:rPr lang="zh-CN" altLang="zh-CN" sz="2400" dirty="0"/>
              <a:t>工具是辅助</a:t>
            </a:r>
            <a:r>
              <a:rPr lang="en-US" altLang="zh-CN" sz="2400" dirty="0"/>
              <a:t>google test</a:t>
            </a:r>
            <a:r>
              <a:rPr lang="zh-CN" altLang="zh-CN" sz="2400" dirty="0"/>
              <a:t>工具</a:t>
            </a:r>
            <a:r>
              <a:rPr lang="zh-CN" altLang="en-US" sz="2400" dirty="0"/>
              <a:t>测试</a:t>
            </a:r>
            <a:r>
              <a:rPr lang="zh-CN" altLang="zh-CN" sz="2400" dirty="0"/>
              <a:t>时使用的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 sz="2400" dirty="0"/>
              <a:t>在做单元测试时，被测试模块周边的模块可能还没写好，为了测试被测试单元，周边模块需要提供必须的输入，此时可以使用</a:t>
            </a:r>
            <a:r>
              <a:rPr lang="en-US" altLang="zh-CN" sz="2400" dirty="0"/>
              <a:t>google mock</a:t>
            </a:r>
            <a:r>
              <a:rPr lang="zh-CN" altLang="zh-CN" sz="2400" dirty="0"/>
              <a:t>来模拟这些输入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/>
              <a:t>Google mock</a:t>
            </a:r>
            <a:r>
              <a:rPr lang="zh-CN" altLang="en-US" sz="2400" dirty="0"/>
              <a:t>是类似于</a:t>
            </a:r>
            <a:r>
              <a:rPr lang="en-US" altLang="zh-CN" sz="2400" dirty="0" err="1"/>
              <a:t>jmock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EasyMock</a:t>
            </a:r>
            <a:r>
              <a:rPr lang="zh-CN" altLang="en-US" sz="2400" dirty="0"/>
              <a:t>等</a:t>
            </a:r>
            <a:r>
              <a:rPr lang="en-US" altLang="zh-CN" sz="2400" dirty="0"/>
              <a:t>mock</a:t>
            </a:r>
            <a:r>
              <a:rPr lang="zh-CN" altLang="en-US" sz="2400" dirty="0"/>
              <a:t>工具；</a:t>
            </a:r>
            <a:endParaRPr lang="zh-CN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hlinkClick r:id="rId1"/>
              </a:rPr>
              <a:t>下载地址 </a:t>
            </a:r>
            <a:r>
              <a:rPr lang="en-US" altLang="zh-CN" sz="2400" dirty="0">
                <a:hlinkClick r:id="rId1"/>
              </a:rPr>
              <a:t>https://github.com/google/googletest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使用过程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6225" y="1512689"/>
            <a:ext cx="10036537" cy="515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典型的过程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如下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导入</a:t>
            </a:r>
            <a:r>
              <a:rPr lang="en-US" altLang="zh-CN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gMock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的名字空间；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创建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对象；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设置默认的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对象行为；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期待的行为，怎么就调用的，以及会怎么做；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代码；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Gmock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将在析构时，验证所有的期望行为是否满足。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使用过程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1312544" y="1636712"/>
            <a:ext cx="5805805" cy="412908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创建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对象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153" y="1372348"/>
            <a:ext cx="10036537" cy="1596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对于需要被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的方法需要定义成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virtual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时最好加上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override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前面三部分是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method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的定义被分成了三部分，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Specs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包括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override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283" y="2734340"/>
            <a:ext cx="9820275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创建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对象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204" y="1867047"/>
            <a:ext cx="6676546" cy="22538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18" y="4053164"/>
            <a:ext cx="6754519" cy="19705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8153" y="1372348"/>
            <a:ext cx="10036537" cy="113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对于需要被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的方法需要定义成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virtual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时最好加上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override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创建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对象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204" y="1867047"/>
            <a:ext cx="6676546" cy="22538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18" y="4053164"/>
            <a:ext cx="6754519" cy="19705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8153" y="1372348"/>
            <a:ext cx="10036537" cy="113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对于需要被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的方法需要定义成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virtual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时最好加上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override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创建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对象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153" y="1372348"/>
            <a:ext cx="10036537" cy="113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如果形参类型中有逗号，则需要使用括号把形参类型括起来。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464" y="2208027"/>
            <a:ext cx="10525125" cy="1676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64" y="4062302"/>
            <a:ext cx="8686800" cy="18097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——Setting Expectations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789067" y="2624233"/>
            <a:ext cx="7237509" cy="272107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6225" y="1512689"/>
            <a:ext cx="10036537" cy="17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? 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表示只能出现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或者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次，* 表示可以出现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或者多次。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简介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6049" y="1430434"/>
            <a:ext cx="92070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/>
              <a:t>基于</a:t>
            </a:r>
            <a:r>
              <a:rPr lang="en-US" altLang="zh-CN" sz="2400" dirty="0" err="1"/>
              <a:t>xUnit</a:t>
            </a:r>
            <a:r>
              <a:rPr lang="zh-CN" altLang="en-US" sz="2400" dirty="0"/>
              <a:t>架构，类似于</a:t>
            </a:r>
            <a:r>
              <a:rPr lang="en-US" altLang="zh-CN" sz="2400" dirty="0"/>
              <a:t>Junit</a:t>
            </a:r>
            <a:r>
              <a:rPr lang="zh-CN" altLang="en-US" sz="2400" dirty="0"/>
              <a:t>或者</a:t>
            </a:r>
            <a:r>
              <a:rPr lang="en-US" altLang="zh-CN" sz="2400" dirty="0" err="1"/>
              <a:t>PyUnit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/>
              <a:t>专用于</a:t>
            </a:r>
            <a:r>
              <a:rPr lang="en-US" altLang="zh-CN" sz="2400" dirty="0"/>
              <a:t>C++</a:t>
            </a:r>
            <a:r>
              <a:rPr lang="zh-CN" altLang="en-US" sz="2400" dirty="0"/>
              <a:t>的单元测试框架；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/>
              <a:t>跨平台，可运行在</a:t>
            </a:r>
            <a:r>
              <a:rPr lang="en-US" altLang="zh-CN" sz="2400" dirty="0"/>
              <a:t>windows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linux</a:t>
            </a:r>
            <a:r>
              <a:rPr lang="zh-CN" altLang="en-US" sz="2400" dirty="0"/>
              <a:t>，</a:t>
            </a:r>
            <a:r>
              <a:rPr lang="en-US" altLang="zh-CN" sz="2400" dirty="0"/>
              <a:t>Mac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/>
              <a:t>易于集成和使用，有丰富的接口和选项；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/>
              <a:t>测试用例之间不会相互影响；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hlinkClick r:id="rId1"/>
              </a:rPr>
              <a:t>下载地址 </a:t>
            </a:r>
            <a:r>
              <a:rPr lang="en-US" altLang="zh-CN" sz="2400" dirty="0">
                <a:hlinkClick r:id="rId1"/>
              </a:rPr>
              <a:t>https://github.com/google/googletest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——Setting Default Actions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6225" y="1512689"/>
            <a:ext cx="10036537" cy="3812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ON_CALL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mock-object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的默认行为，即如果没有定义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EXPECT_CALL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，则会调用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ON_CALL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action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，此时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google test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将会对这种“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uninteresting call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”给予告警。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Nice</a:t>
            </a: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将忽视所有没有定义的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calls</a:t>
            </a: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naggy</a:t>
            </a: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将对没有定义的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calls</a:t>
            </a: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告警，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strict</a:t>
            </a: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将会对没有定义的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calls</a:t>
            </a: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认为是一个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failure</a:t>
            </a: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2228" y="3451763"/>
            <a:ext cx="5610225" cy="95250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072228" y="4468129"/>
            <a:ext cx="5610224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——Matcher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Matcher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可以是一个精确匹配的，即在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EXPECT_CALL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Matcher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CALL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完全一致。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527" y="2401408"/>
            <a:ext cx="8601075" cy="17716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——Matcher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Matcher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也可以是判断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argument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具有某种属性。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061" y="2410932"/>
            <a:ext cx="946785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——Matcher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9181" y="1286605"/>
            <a:ext cx="6590118" cy="476959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——Matcher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515" y="2188653"/>
            <a:ext cx="8725121" cy="379991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可以结合使用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Allof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Anyof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(),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结合使用多种组合关系。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——Multi-Argument-Matcher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3350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.with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matcher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表示多个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argument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之间的关系。如下表示三个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argument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之间是递增的关系。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665" y="2800793"/>
            <a:ext cx="8067675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——Action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Action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被调用时的行为，包括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return value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355" y="2152433"/>
            <a:ext cx="7775944" cy="374337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——Action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Action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被调用时的行为，还可以是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side effect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319" y="2041450"/>
            <a:ext cx="6481583" cy="392998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——Action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Action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return value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side effect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例子如下：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778" y="2062691"/>
            <a:ext cx="4586176" cy="19308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78" y="4139236"/>
            <a:ext cx="4706705" cy="150310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——Action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Action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还可以组合多种效果。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181" y="2328470"/>
            <a:ext cx="9434623" cy="26693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安装和使用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7313" y="1671439"/>
            <a:ext cx="9207049" cy="2469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从</a:t>
            </a:r>
            <a:r>
              <a:rPr lang="en-US" altLang="zh-CN" sz="2000" dirty="0"/>
              <a:t>Git hub</a:t>
            </a:r>
            <a:r>
              <a:rPr lang="zh-CN" altLang="en-US" sz="2000" dirty="0"/>
              <a:t>上下载</a:t>
            </a:r>
            <a:r>
              <a:rPr lang="en-US" altLang="zh-CN" sz="2000" dirty="0"/>
              <a:t>Source Code</a:t>
            </a:r>
            <a:r>
              <a:rPr lang="zh-CN" altLang="en-US" sz="2000" dirty="0"/>
              <a:t>，使用</a:t>
            </a:r>
            <a:r>
              <a:rPr lang="en-US" altLang="zh-CN" sz="2000" dirty="0" err="1"/>
              <a:t>cmake</a:t>
            </a:r>
            <a:r>
              <a:rPr lang="zh-CN" altLang="en-US" sz="2000" dirty="0"/>
              <a:t>或者</a:t>
            </a:r>
            <a:r>
              <a:rPr lang="en-US" altLang="zh-CN" sz="2000" dirty="0" err="1"/>
              <a:t>bazel</a:t>
            </a:r>
            <a:r>
              <a:rPr lang="zh-CN" altLang="en-US" sz="2000" dirty="0"/>
              <a:t>编译，集成进用户工程；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使用时多个测试用例可以组成一个</a:t>
            </a:r>
            <a:r>
              <a:rPr lang="en-US" altLang="zh-CN" sz="2000" dirty="0"/>
              <a:t>test suite</a:t>
            </a:r>
            <a:r>
              <a:rPr lang="zh-CN" altLang="en-US" sz="2000" dirty="0"/>
              <a:t>，一次测试可以有多个</a:t>
            </a:r>
            <a:r>
              <a:rPr lang="en-US" altLang="zh-CN" sz="2000" dirty="0"/>
              <a:t>test suite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测试结果可以是</a:t>
            </a:r>
            <a:r>
              <a:rPr lang="en-US" altLang="zh-CN" sz="2000" dirty="0"/>
              <a:t>success</a:t>
            </a:r>
            <a:r>
              <a:rPr lang="zh-CN" altLang="en-US" sz="2000" dirty="0"/>
              <a:t>，</a:t>
            </a:r>
            <a:r>
              <a:rPr lang="en-US" altLang="zh-CN" sz="2000" dirty="0"/>
              <a:t>nonfatal failure</a:t>
            </a:r>
            <a:r>
              <a:rPr lang="zh-CN" altLang="en-US" sz="2000" dirty="0"/>
              <a:t>，</a:t>
            </a:r>
            <a:r>
              <a:rPr lang="en-US" altLang="zh-CN" sz="2000" dirty="0"/>
              <a:t>fatal failure</a:t>
            </a:r>
            <a:r>
              <a:rPr lang="zh-CN" altLang="en-US" sz="2000" dirty="0"/>
              <a:t>，最终结果可以</a:t>
            </a:r>
            <a:r>
              <a:rPr lang="en-US" altLang="zh-CN" sz="2000" dirty="0"/>
              <a:t>xml</a:t>
            </a:r>
            <a:r>
              <a:rPr lang="zh-CN" altLang="en-US" sz="2000" dirty="0"/>
              <a:t>或者</a:t>
            </a:r>
            <a:r>
              <a:rPr lang="en-US" altLang="zh-CN" sz="2000" dirty="0"/>
              <a:t>json</a:t>
            </a:r>
            <a:r>
              <a:rPr lang="zh-CN" altLang="en-US" sz="2000" dirty="0"/>
              <a:t>报告形式给出。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——Action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Action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被调用时的行为，还可以组合多种效果。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926" y="2046774"/>
            <a:ext cx="8135346" cy="369248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——Action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Action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还可以是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function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lamda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396" y="2055563"/>
            <a:ext cx="8768316" cy="366918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——Action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Action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被调用时的行为，还可以组合多种效果。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034809"/>
            <a:ext cx="3586716" cy="402752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——Cardinalities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Cardinalities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times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的次数。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42" y="2233040"/>
            <a:ext cx="10312762" cy="257819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——Cardinalities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4" y="1233289"/>
            <a:ext cx="10036537" cy="3350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Times()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子句可以省略。如果你省略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Times()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Google Mock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会推断出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cardinality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的值是什么。这个规则很容易记。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514350" y="2238403"/>
            <a:ext cx="8553450" cy="2815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如果在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EXPECT_CALL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中既没有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WillOnce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也没有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WillRepeatedly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，那推断出的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cardinality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就是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Times(1)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如果有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WillOnce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，但没有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WillRepeatedl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，其中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 &gt;= 1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，那么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cardinality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就是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Times(n)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如果有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WillOnce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，和一个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WillRepeatedly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，其中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 &gt;= 0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，那么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cardinality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就是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Times(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AtLeast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(n))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——After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After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EXPECT_CALL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的执行顺序。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679" y="2064294"/>
            <a:ext cx="6801847" cy="17952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79" y="3972372"/>
            <a:ext cx="6801847" cy="186693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——Sequence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Sequence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也可以指定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EXPECT_CALL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的执行顺序。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942" y="2021959"/>
            <a:ext cx="4734179" cy="18206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9" y="4068726"/>
            <a:ext cx="4679954" cy="18719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019" y="2554997"/>
            <a:ext cx="488846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RetiresOnSaturation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3812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RetiresOnSaturation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EXPECT_CALL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达到次数后就不再调用。如下例所示，不加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RetiresOnSaturation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将导致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#2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一直被匹配并在达到次数后报错，而加了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RetiresOnSaturation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则在达到匹配次数后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#2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将不再匹配转而匹配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#1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，从而不报错。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069" y="3049474"/>
            <a:ext cx="5078231" cy="915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69" y="4344271"/>
            <a:ext cx="5078231" cy="110715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RetiresOnSaturation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3812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RetiresOnSaturation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EXPECT_CALL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达到次数后就不再调用。如下例所示，不加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RetiresOnSaturation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将导致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#2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一直被匹配并在达到次数后报错，而加了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RetiresOnSaturation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则在达到匹配次数后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#2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将不再匹配转而匹配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#1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，从而不报错。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069" y="3049474"/>
            <a:ext cx="5078231" cy="915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69" y="4344271"/>
            <a:ext cx="5078231" cy="110715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07886" y="3770875"/>
            <a:ext cx="346134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rightRoom" dir="t">
                <a:rot lat="0" lon="0" rev="0"/>
              </a:lightRig>
            </a:scene3d>
            <a:sp3d prstMaterial="metal"/>
          </a:bodyPr>
          <a:lstStyle/>
          <a:p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80604020202020204" pitchFamily="34" charset="0"/>
              </a:rPr>
              <a:t>Doxygen</a:t>
            </a:r>
            <a:endParaRPr lang="zh-CN" altLang="en-US" sz="4000" b="1" dirty="0">
              <a:solidFill>
                <a:schemeClr val="bg2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71970" y="1463427"/>
            <a:ext cx="245451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bg2"/>
                </a:solidFill>
                <a:latin typeface="Impact" panose="020B0806030902050204" pitchFamily="34" charset="0"/>
                <a:ea typeface="华康俪金黑W8(P)" panose="020B0800000000000000" pitchFamily="34" charset="-122"/>
              </a:rPr>
              <a:t>03</a:t>
            </a:r>
            <a:endParaRPr lang="zh-CN" altLang="en-US" sz="7200" dirty="0">
              <a:solidFill>
                <a:schemeClr val="bg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 useBgFill="1">
        <p:nvSpPr>
          <p:cNvPr id="8" name="矩形 7"/>
          <p:cNvSpPr/>
          <p:nvPr/>
        </p:nvSpPr>
        <p:spPr>
          <a:xfrm>
            <a:off x="1407886" y="2357115"/>
            <a:ext cx="2982686" cy="1077218"/>
          </a:xfrm>
          <a:prstGeom prst="rect">
            <a:avLst/>
          </a:prstGeom>
          <a:effectLst>
            <a:outerShdw blurRad="50800" dist="50800" dir="5400000" sx="5000" sy="5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 anchorCtr="0">
            <a:spAutoFit/>
            <a:scene3d>
              <a:camera prst="orthographicFront"/>
              <a:lightRig rig="brightRoom" dir="t">
                <a:rot lat="0" lon="0" rev="0"/>
              </a:lightRig>
            </a:scene3d>
            <a:sp3d prstMaterial="metal"/>
          </a:bodyPr>
          <a:lstStyle/>
          <a:p>
            <a:pPr algn="ctr"/>
            <a:r>
              <a:rPr lang="en-US" altLang="zh-CN" sz="3200" kern="2000" spc="800" dirty="0">
                <a:solidFill>
                  <a:schemeClr val="bg2"/>
                </a:solidFill>
                <a:latin typeface="Impact" panose="020B0806030902050204" pitchFamily="34" charset="0"/>
                <a:ea typeface="华康俪金黑W8(P)" panose="020B0800000000000000" pitchFamily="34" charset="-122"/>
              </a:rPr>
              <a:t>PART Three</a:t>
            </a:r>
            <a:endParaRPr lang="zh-CN" altLang="en-US" sz="3200" kern="2000" spc="800" dirty="0">
              <a:solidFill>
                <a:schemeClr val="bg2"/>
              </a:solidFill>
              <a:latin typeface="Impact" panose="020B0806030902050204" pitchFamily="34" charset="0"/>
              <a:ea typeface="华康俪金黑W8(P)" panose="020B0800000000000000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设置运行环境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7313" y="1671439"/>
            <a:ext cx="9207049" cy="113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/>
              <a:t>Main</a:t>
            </a:r>
            <a:r>
              <a:rPr lang="zh-CN" altLang="en-US" sz="2000" dirty="0"/>
              <a:t>函数中设置</a:t>
            </a:r>
            <a:r>
              <a:rPr lang="en-US" altLang="zh-CN" sz="2000" dirty="0"/>
              <a:t>Google test</a:t>
            </a:r>
            <a:r>
              <a:rPr lang="zh-CN" altLang="en-US" sz="2000" dirty="0"/>
              <a:t>运行环境。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885" y="2806109"/>
            <a:ext cx="6277775" cy="167012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Doxygen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简介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550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支持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C++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等多种语言；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抽取注释，生成类的说明手册，另外可以显示代码结构，类的继承关系，包含依赖图并能链接到代码；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输出文档支持在线的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HTML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格式，也支持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Latex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格式；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有很多开源项目都在用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Doxygen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，像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clang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freeRTOS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Doxygen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安装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319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下载地址</a:t>
            </a:r>
            <a:r>
              <a:rPr lang="en-US" altLang="zh-CN" sz="2000" dirty="0">
                <a:hlinkClick r:id="rId1"/>
              </a:rPr>
              <a:t>https://www.doxygen.nl/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支持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windows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Mac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等不同平台。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Doxygen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3350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按照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doxygen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的要求编写注释；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doxywizard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进行相关配置，启动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doxy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生成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要求的输出格式的手册文档。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2465" y="1179231"/>
            <a:ext cx="5155775" cy="430716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Doxywizard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17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按照操作步骤点击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next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即可，比较简单。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251" y="2213819"/>
            <a:ext cx="4961861" cy="36976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889" y="2260575"/>
            <a:ext cx="4782517" cy="364213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Doxywizard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1319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查看结果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172" y="2413021"/>
            <a:ext cx="5725383" cy="23858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61" y="2413022"/>
            <a:ext cx="4321502" cy="247573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Doxy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注释要求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4" y="1333049"/>
            <a:ext cx="10036537" cy="2611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支持</a:t>
            </a:r>
            <a:r>
              <a:rPr lang="en-US" altLang="zh-CN" sz="2800" dirty="0" err="1"/>
              <a:t>javadoc</a:t>
            </a:r>
            <a:r>
              <a:rPr lang="zh-CN" altLang="en-US" sz="2800" dirty="0"/>
              <a:t>风格，也支持</a:t>
            </a:r>
            <a:r>
              <a:rPr lang="en-US" altLang="zh-CN" sz="2800" dirty="0"/>
              <a:t>QT</a:t>
            </a:r>
            <a:r>
              <a:rPr lang="zh-CN" altLang="en-US" sz="2800" dirty="0"/>
              <a:t>风格，需要注意</a:t>
            </a:r>
            <a:r>
              <a:rPr lang="en-US" altLang="zh-CN" sz="2800" dirty="0" err="1"/>
              <a:t>doxygen</a:t>
            </a:r>
            <a:r>
              <a:rPr lang="zh-CN" altLang="en-US" sz="2800" dirty="0"/>
              <a:t>要求的注释符比普通的注释多一个*或者</a:t>
            </a:r>
            <a:r>
              <a:rPr lang="en-US" altLang="zh-CN" sz="2800" dirty="0"/>
              <a:t>!</a:t>
            </a:r>
            <a:r>
              <a:rPr lang="zh-CN" altLang="en-US" sz="2800" dirty="0"/>
              <a:t>或者</a:t>
            </a:r>
            <a:r>
              <a:rPr lang="en-US" altLang="zh-CN" sz="2800" dirty="0"/>
              <a:t>/</a:t>
            </a:r>
            <a:r>
              <a:rPr lang="zh-CN" altLang="en-US" sz="2800" dirty="0"/>
              <a:t>号，中间</a:t>
            </a:r>
            <a:r>
              <a:rPr lang="en-US" altLang="zh-CN" sz="2800" dirty="0"/>
              <a:t>text</a:t>
            </a:r>
            <a:r>
              <a:rPr lang="zh-CN" altLang="en-US" sz="2800" dirty="0"/>
              <a:t>前面的*是可以不需要的。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824" y="3535471"/>
            <a:ext cx="4171950" cy="819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24" y="4653850"/>
            <a:ext cx="3476625" cy="7715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263" y="3478355"/>
            <a:ext cx="451485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Doxy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注释要求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对于成员变量的注释</a:t>
            </a:r>
            <a:r>
              <a:rPr lang="en-US" altLang="zh-CN" sz="2800" dirty="0"/>
              <a:t>,</a:t>
            </a:r>
            <a:r>
              <a:rPr lang="zh-CN" altLang="en-US" sz="2800" dirty="0"/>
              <a:t>需要额外加一个</a:t>
            </a:r>
            <a:r>
              <a:rPr lang="en-US" altLang="zh-CN" sz="2800" dirty="0"/>
              <a:t>&lt;</a:t>
            </a:r>
            <a:r>
              <a:rPr lang="zh-CN" altLang="en-US" sz="2800" dirty="0"/>
              <a:t>表示代码在注释的左边。</a:t>
            </a:r>
            <a:endParaRPr lang="en-US" altLang="zh-CN" sz="2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256" y="2288104"/>
            <a:ext cx="5038725" cy="5238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5" y="3009900"/>
            <a:ext cx="5076825" cy="4191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56" y="3734243"/>
            <a:ext cx="5629275" cy="1714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822" y="2396867"/>
            <a:ext cx="5616979" cy="2674752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Doxy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注释要求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1319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800" dirty="0"/>
              <a:t>Brief description</a:t>
            </a:r>
            <a:r>
              <a:rPr lang="zh-CN" altLang="en-US" sz="2800" dirty="0"/>
              <a:t>和</a:t>
            </a:r>
            <a:r>
              <a:rPr lang="en-US" altLang="zh-CN" sz="2800" dirty="0"/>
              <a:t>Detail description</a:t>
            </a:r>
            <a:r>
              <a:rPr lang="zh-CN" altLang="en-US" sz="2800" dirty="0"/>
              <a:t>。</a:t>
            </a:r>
            <a:r>
              <a:rPr lang="en-US" altLang="zh-CN" sz="2800" dirty="0"/>
              <a:t>Brief description</a:t>
            </a:r>
            <a:r>
              <a:rPr lang="zh-CN" altLang="en-US" sz="2800" dirty="0"/>
              <a:t>和</a:t>
            </a:r>
            <a:r>
              <a:rPr lang="en-US" altLang="zh-CN" sz="2800" dirty="0"/>
              <a:t>Detail Description</a:t>
            </a:r>
            <a:r>
              <a:rPr lang="zh-CN" altLang="en-US" sz="2800" dirty="0"/>
              <a:t>之间多一个空行。</a:t>
            </a:r>
            <a:r>
              <a:rPr lang="en-US" altLang="zh-CN" sz="2800" dirty="0"/>
              <a:t>Brief description</a:t>
            </a:r>
            <a:r>
              <a:rPr lang="zh-CN" altLang="en-US" sz="2800" dirty="0"/>
              <a:t>后面以句号结束。</a:t>
            </a:r>
            <a:endParaRPr lang="en-US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238" y="3031276"/>
            <a:ext cx="5076825" cy="1419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38" y="4800600"/>
            <a:ext cx="680085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Doxy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注释举例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1319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文件头和类注释。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159" y="2536448"/>
            <a:ext cx="4515403" cy="31039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690" y="1317556"/>
            <a:ext cx="5610557" cy="4323471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Doxy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注释举例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1319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常用注释命令。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777" y="2172357"/>
            <a:ext cx="6414975" cy="3586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167" y="1453233"/>
            <a:ext cx="4525113" cy="43058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定义测试用例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7313" y="1671439"/>
            <a:ext cx="9207049" cy="113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使用</a:t>
            </a:r>
            <a:r>
              <a:rPr lang="en-US" altLang="zh-CN" sz="2000" dirty="0"/>
              <a:t>TEST</a:t>
            </a:r>
            <a:r>
              <a:rPr lang="zh-CN" altLang="en-US" sz="2000" dirty="0"/>
              <a:t>宏创建一个</a:t>
            </a:r>
            <a:r>
              <a:rPr lang="en-US" altLang="zh-CN" sz="2000" dirty="0" err="1"/>
              <a:t>TestSuite</a:t>
            </a:r>
            <a:r>
              <a:rPr lang="zh-CN" altLang="en-US" sz="2000" dirty="0"/>
              <a:t>，同一个</a:t>
            </a:r>
            <a:r>
              <a:rPr lang="en-US" altLang="zh-CN" sz="2000" dirty="0"/>
              <a:t>Test Suite</a:t>
            </a:r>
            <a:r>
              <a:rPr lang="zh-CN" altLang="en-US" sz="2000" dirty="0"/>
              <a:t>可以有多个</a:t>
            </a:r>
            <a:r>
              <a:rPr lang="en-US" altLang="zh-CN" sz="2000" dirty="0"/>
              <a:t>Test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850" y="2519362"/>
            <a:ext cx="7724467" cy="1819276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07886" y="3770875"/>
            <a:ext cx="346134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rightRoom" dir="t">
                <a:rot lat="0" lon="0" rev="0"/>
              </a:lightRig>
            </a:scene3d>
            <a:sp3d prstMaterial="metal"/>
          </a:bodyPr>
          <a:lstStyle/>
          <a:p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华康俪金黑W8(P)" panose="020B0800000000000000" pitchFamily="34" charset="-122"/>
                <a:cs typeface="Arial" panose="02080604020202020204" pitchFamily="34" charset="0"/>
              </a:rPr>
              <a:t>Valgrind</a:t>
            </a:r>
            <a:endParaRPr lang="zh-CN" altLang="en-US" sz="4000" b="1" dirty="0">
              <a:solidFill>
                <a:schemeClr val="bg2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71970" y="1463427"/>
            <a:ext cx="245451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bg2"/>
                </a:solidFill>
                <a:latin typeface="Impact" panose="020B0806030902050204" pitchFamily="34" charset="0"/>
                <a:ea typeface="华康俪金黑W8(P)" panose="020B0800000000000000" pitchFamily="34" charset="-122"/>
              </a:rPr>
              <a:t>03</a:t>
            </a:r>
            <a:endParaRPr lang="zh-CN" altLang="en-US" sz="7200" dirty="0">
              <a:solidFill>
                <a:schemeClr val="bg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 useBgFill="1">
        <p:nvSpPr>
          <p:cNvPr id="8" name="矩形 7"/>
          <p:cNvSpPr/>
          <p:nvPr/>
        </p:nvSpPr>
        <p:spPr>
          <a:xfrm>
            <a:off x="1407886" y="2357115"/>
            <a:ext cx="2982686" cy="1077218"/>
          </a:xfrm>
          <a:prstGeom prst="rect">
            <a:avLst/>
          </a:prstGeom>
          <a:effectLst>
            <a:outerShdw blurRad="50800" dist="50800" dir="5400000" sx="5000" sy="5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 anchorCtr="0">
            <a:spAutoFit/>
            <a:scene3d>
              <a:camera prst="orthographicFront"/>
              <a:lightRig rig="brightRoom" dir="t">
                <a:rot lat="0" lon="0" rev="0"/>
              </a:lightRig>
            </a:scene3d>
            <a:sp3d prstMaterial="metal"/>
          </a:bodyPr>
          <a:lstStyle/>
          <a:p>
            <a:pPr algn="ctr"/>
            <a:r>
              <a:rPr lang="en-US" altLang="zh-CN" sz="3200" kern="2000" spc="800" dirty="0">
                <a:solidFill>
                  <a:schemeClr val="bg2"/>
                </a:solidFill>
                <a:latin typeface="Impact" panose="020B0806030902050204" pitchFamily="34" charset="0"/>
                <a:ea typeface="华康俪金黑W8(P)" panose="020B0800000000000000" pitchFamily="34" charset="-122"/>
              </a:rPr>
              <a:t>PART Three</a:t>
            </a:r>
            <a:endParaRPr lang="zh-CN" altLang="en-US" sz="3200" kern="2000" spc="800" dirty="0">
              <a:solidFill>
                <a:schemeClr val="bg2"/>
              </a:solidFill>
              <a:latin typeface="Impact" panose="020B0806030902050204" pitchFamily="34" charset="0"/>
              <a:ea typeface="华康俪金黑W8(P)" panose="020B0800000000000000" pitchFamily="34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Valgrind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简介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6225" y="1512689"/>
            <a:ext cx="10036537" cy="2469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提供</a:t>
            </a:r>
            <a:r>
              <a:rPr lang="en-US" altLang="zh-CN" sz="2000" dirty="0" err="1"/>
              <a:t>Memcheck</a:t>
            </a:r>
            <a:r>
              <a:rPr lang="zh-CN" altLang="en-US" sz="2000" dirty="0"/>
              <a:t>功能，可以查看内存越界，内存泄露等，否则程序可能会发生</a:t>
            </a:r>
            <a:r>
              <a:rPr lang="en-US" altLang="zh-CN" sz="2000" dirty="0"/>
              <a:t>crash</a:t>
            </a:r>
            <a:r>
              <a:rPr lang="zh-CN" altLang="en-US" sz="2000" dirty="0"/>
              <a:t>或者出现难以预料的行为；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开源免费，但只能在</a:t>
            </a:r>
            <a:r>
              <a:rPr lang="en-US" altLang="zh-CN" sz="2000" dirty="0" err="1"/>
              <a:t>linux</a:t>
            </a:r>
            <a:r>
              <a:rPr lang="zh-CN" altLang="en-US" sz="2000" dirty="0"/>
              <a:t>上使用；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无需修改源程序代码即可检测内存问题。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Valgrind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安装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6224" y="1596126"/>
            <a:ext cx="8867776" cy="3336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、下载最新版本：</a:t>
            </a:r>
            <a:r>
              <a:rPr lang="en-US" altLang="zh-CN" b="0" i="0" u="sng" dirty="0">
                <a:solidFill>
                  <a:srgbClr val="075DB3"/>
                </a:solidFill>
                <a:effectLst/>
                <a:latin typeface="Verdana" panose="020B0604030504040204" pitchFamily="34" charset="0"/>
                <a:hlinkClick r:id="rId1"/>
              </a:rPr>
              <a:t>http://valgrind.org/downloads/current.html#current</a:t>
            </a: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2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 -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jxvf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valgrind-3.16.0.tar.bz2.tar.bz2</a:t>
            </a: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3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cd valgrind-3.16.0</a:t>
            </a: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4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、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sudo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./configure</a:t>
            </a: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5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、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sudo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make</a:t>
            </a: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6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、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sudo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make install</a:t>
            </a: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Valgrind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6224" y="1433093"/>
            <a:ext cx="8867776" cy="4556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使用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-o2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以下级别的编译选项编译你的代码，比如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-g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-o0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-o1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，这样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valgrind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才能正确的定位到内存发生问题的代码位置，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o2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及以上会导致定位不准，也可能报告错误。</a:t>
            </a: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</a:rPr>
              <a:t>使用命令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</a:rPr>
              <a:t>valgrind [valgrind-options] your-prog [your-prog-options</a:t>
            </a:r>
            <a:r>
              <a:rPr lang="en-US" altLang="zh-CN" dirty="0">
                <a:solidFill>
                  <a:srgbClr val="000000"/>
                </a:solidFill>
                <a:latin typeface="Arial Unicode MS" panose="020B0604020202020204" pitchFamily="34" charset="-122"/>
              </a:rPr>
              <a:t>] </a:t>
            </a:r>
            <a:r>
              <a:rPr lang="zh-CN" altLang="en-US" dirty="0">
                <a:solidFill>
                  <a:srgbClr val="000000"/>
                </a:solidFill>
                <a:latin typeface="Arial Unicode MS" panose="020B0604020202020204" pitchFamily="34" charset="-122"/>
              </a:rPr>
              <a:t>如</a:t>
            </a:r>
            <a:endParaRPr lang="en-US" altLang="zh-CN" dirty="0">
              <a:solidFill>
                <a:srgbClr val="000000"/>
              </a:solidFill>
              <a:latin typeface="Arial Unicode MS" panose="020B0604020202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Valgrind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 ls –l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可以检查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ls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命令导致的内存泄露，检测结果如右图。</a:t>
            </a:r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</a:endParaRPr>
          </a:p>
          <a:p>
            <a:pPr algn="l">
              <a:lnSpc>
                <a:spcPct val="200000"/>
              </a:lnSpc>
            </a:pP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9618" y="2645712"/>
            <a:ext cx="4132299" cy="3027754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Valgrind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使用选项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6224" y="1433093"/>
            <a:ext cx="8867776" cy="6218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工具选项</a:t>
            </a:r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    --tool=&lt;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toolname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&gt; [default: 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memcheck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]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，可选项包括</a:t>
            </a:r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lang="en-US" altLang="zh-CN" b="0" i="0" dirty="0" err="1">
                <a:solidFill>
                  <a:srgbClr val="202020"/>
                </a:solidFill>
                <a:effectLst/>
                <a:latin typeface="Arial" panose="02080604020202020204" pitchFamily="34" charset="0"/>
              </a:rPr>
              <a:t>memcheck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Arial" panose="02080604020202020204" pitchFamily="34" charset="0"/>
              </a:rPr>
              <a:t>, </a:t>
            </a:r>
            <a:r>
              <a:rPr lang="en-US" altLang="zh-CN" b="0" i="0" dirty="0" err="1">
                <a:solidFill>
                  <a:srgbClr val="202020"/>
                </a:solidFill>
                <a:effectLst/>
                <a:latin typeface="Arial" panose="02080604020202020204" pitchFamily="34" charset="0"/>
              </a:rPr>
              <a:t>cachegrind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Arial" panose="02080604020202020204" pitchFamily="34" charset="0"/>
              </a:rPr>
              <a:t>, </a:t>
            </a:r>
            <a:r>
              <a:rPr lang="en-US" altLang="zh-CN" b="0" i="0" dirty="0" err="1">
                <a:solidFill>
                  <a:srgbClr val="202020"/>
                </a:solidFill>
                <a:effectLst/>
                <a:latin typeface="Arial" panose="02080604020202020204" pitchFamily="34" charset="0"/>
              </a:rPr>
              <a:t>callgrind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Arial" panose="02080604020202020204" pitchFamily="34" charset="0"/>
              </a:rPr>
              <a:t>, </a:t>
            </a:r>
            <a:r>
              <a:rPr lang="en-US" altLang="zh-CN" b="0" i="0" dirty="0" err="1">
                <a:solidFill>
                  <a:srgbClr val="202020"/>
                </a:solidFill>
                <a:effectLst/>
                <a:latin typeface="Arial" panose="02080604020202020204" pitchFamily="34" charset="0"/>
              </a:rPr>
              <a:t>helgrind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Arial" panose="02080604020202020204" pitchFamily="34" charset="0"/>
              </a:rPr>
              <a:t>, </a:t>
            </a:r>
            <a:r>
              <a:rPr lang="en-US" altLang="zh-CN" b="0" i="0" dirty="0" err="1">
                <a:solidFill>
                  <a:srgbClr val="202020"/>
                </a:solidFill>
                <a:effectLst/>
                <a:latin typeface="Arial" panose="02080604020202020204" pitchFamily="34" charset="0"/>
              </a:rPr>
              <a:t>drd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Arial" panose="02080604020202020204" pitchFamily="34" charset="0"/>
              </a:rPr>
              <a:t>, massif, </a:t>
            </a:r>
            <a:r>
              <a:rPr lang="en-US" altLang="zh-CN" b="0" i="0" dirty="0" err="1">
                <a:solidFill>
                  <a:srgbClr val="202020"/>
                </a:solidFill>
                <a:effectLst/>
                <a:latin typeface="Arial" panose="02080604020202020204" pitchFamily="34" charset="0"/>
              </a:rPr>
              <a:t>dhat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Arial" panose="02080604020202020204" pitchFamily="34" charset="0"/>
              </a:rPr>
              <a:t>, lackey, none, exp-</a:t>
            </a:r>
            <a:r>
              <a:rPr lang="en-US" altLang="zh-CN" b="0" i="0" dirty="0" err="1">
                <a:solidFill>
                  <a:srgbClr val="202020"/>
                </a:solidFill>
                <a:effectLst/>
                <a:latin typeface="Arial" panose="02080604020202020204" pitchFamily="34" charset="0"/>
              </a:rPr>
              <a:t>bbv</a:t>
            </a:r>
            <a:r>
              <a:rPr lang="zh-CN" altLang="en-US" dirty="0">
                <a:solidFill>
                  <a:srgbClr val="202020"/>
                </a:solidFill>
                <a:latin typeface="Arial" panose="02080604020202020204" pitchFamily="34" charset="0"/>
              </a:rPr>
              <a:t>，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Arial" panose="02080604020202020204" pitchFamily="34" charset="0"/>
              </a:rPr>
              <a:t>默认使用</a:t>
            </a:r>
            <a:r>
              <a:rPr lang="en-US" altLang="zh-CN" b="0" i="0" dirty="0" err="1">
                <a:solidFill>
                  <a:srgbClr val="202020"/>
                </a:solidFill>
                <a:effectLst/>
                <a:latin typeface="Arial" panose="02080604020202020204" pitchFamily="34" charset="0"/>
              </a:rPr>
              <a:t>memcheck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Arial" panose="02080604020202020204" pitchFamily="34" charset="0"/>
              </a:rPr>
              <a:t>。</a:t>
            </a:r>
            <a:endParaRPr lang="en-US" altLang="zh-CN" b="0" i="0" dirty="0">
              <a:solidFill>
                <a:srgbClr val="202020"/>
              </a:solidFill>
              <a:effectLst/>
              <a:latin typeface="Arial" panose="0208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--log-file=&lt;filename&gt;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，输出报告的文件位置</a:t>
            </a:r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可以通过使用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valgrind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 –help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查看相关的选项</a:t>
            </a:r>
            <a:endParaRPr lang="zh-CN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lnSpc>
                <a:spcPct val="200000"/>
              </a:lnSpc>
            </a:pP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</a:endParaRPr>
          </a:p>
          <a:p>
            <a:pPr algn="l">
              <a:lnSpc>
                <a:spcPct val="200000"/>
              </a:lnSpc>
            </a:pP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Valgrind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输出报告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926" y="1428307"/>
            <a:ext cx="8867776" cy="301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</a:rPr>
              <a:t>13860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</a:rPr>
              <a:t>表示测试程序的进程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pitchFamily="34" charset="0"/>
              </a:rPr>
              <a:t>ID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Arial" panose="02080604020202020204" pitchFamily="34" charset="0"/>
              </a:rPr>
              <a:t>Invalid write</a:t>
            </a:r>
            <a:r>
              <a:rPr lang="zh-CN" altLang="en-US" sz="1600" dirty="0">
                <a:latin typeface="Arial" panose="02080604020202020204" pitchFamily="34" charset="0"/>
              </a:rPr>
              <a:t>表示写越界</a:t>
            </a:r>
            <a:endParaRPr lang="en-US" altLang="zh-CN" sz="1600" dirty="0">
              <a:latin typeface="Arial" panose="0208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Arial" panose="02080604020202020204" pitchFamily="34" charset="0"/>
              </a:rPr>
              <a:t>LEAK SUMMARY</a:t>
            </a:r>
            <a:r>
              <a:rPr lang="zh-CN" altLang="en-US" sz="1600" dirty="0">
                <a:latin typeface="Arial" panose="02080604020202020204" pitchFamily="34" charset="0"/>
              </a:rPr>
              <a:t>中</a:t>
            </a:r>
            <a:r>
              <a:rPr lang="en-US" altLang="zh-CN" sz="1600" dirty="0">
                <a:latin typeface="Arial" panose="02080604020202020204" pitchFamily="34" charset="0"/>
              </a:rPr>
              <a:t>definitely lost</a:t>
            </a:r>
            <a:r>
              <a:rPr lang="zh-CN" altLang="en-US" sz="1600" dirty="0">
                <a:latin typeface="Arial" panose="02080604020202020204" pitchFamily="34" charset="0"/>
              </a:rPr>
              <a:t>表示确定</a:t>
            </a:r>
            <a:endParaRPr lang="en-US" altLang="zh-CN" sz="1600" dirty="0">
              <a:latin typeface="Arial" panose="0208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80604020202020204" pitchFamily="34" charset="0"/>
              </a:rPr>
              <a:t>     了的内存泄露，是需要</a:t>
            </a:r>
            <a:r>
              <a:rPr lang="en-US" altLang="zh-CN" sz="1600" dirty="0">
                <a:latin typeface="Arial" panose="02080604020202020204" pitchFamily="34" charset="0"/>
              </a:rPr>
              <a:t>fix</a:t>
            </a:r>
            <a:r>
              <a:rPr lang="zh-CN" altLang="en-US" sz="1600" dirty="0">
                <a:latin typeface="Arial" panose="02080604020202020204" pitchFamily="34" charset="0"/>
              </a:rPr>
              <a:t>的。</a:t>
            </a:r>
            <a:endParaRPr lang="en-US" altLang="zh-CN" sz="1600" dirty="0">
              <a:latin typeface="Arial" panose="0208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</a:endParaRPr>
          </a:p>
          <a:p>
            <a:pPr algn="l">
              <a:lnSpc>
                <a:spcPct val="200000"/>
              </a:lnSpc>
            </a:pP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7769" y="1346790"/>
            <a:ext cx="6444012" cy="459680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8763" y="4382434"/>
            <a:ext cx="77457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感谢聆听</a:t>
            </a:r>
            <a:endParaRPr lang="zh-CN" altLang="en-US" sz="8800" dirty="0">
              <a:solidFill>
                <a:schemeClr val="tx1">
                  <a:lumMod val="75000"/>
                  <a:lumOff val="25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8763" y="5925613"/>
            <a:ext cx="4070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Thanks for your attention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09758" y="5877298"/>
            <a:ext cx="55435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en-US" altLang="zh-CN" sz="2800" dirty="0"/>
              <a:t>Assertion</a:t>
            </a:r>
            <a:r>
              <a:rPr lang="zh-CN" altLang="en-US" sz="2800" dirty="0"/>
              <a:t>语句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463" y="1538089"/>
            <a:ext cx="9207049" cy="113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在</a:t>
            </a:r>
            <a:r>
              <a:rPr lang="en-US" altLang="zh-CN" sz="2000" dirty="0"/>
              <a:t>test body</a:t>
            </a:r>
            <a:r>
              <a:rPr lang="zh-CN" altLang="en-US" sz="2000" dirty="0"/>
              <a:t>编写</a:t>
            </a:r>
            <a:r>
              <a:rPr lang="en-US" altLang="zh-CN" sz="2000" dirty="0"/>
              <a:t>Assertion</a:t>
            </a:r>
            <a:r>
              <a:rPr lang="zh-CN" altLang="en-US" sz="2000" dirty="0"/>
              <a:t>语句。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673" y="2351161"/>
            <a:ext cx="6172200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/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en-US" altLang="zh-CN" sz="2800" dirty="0"/>
              <a:t>Assertion</a:t>
            </a:r>
            <a:r>
              <a:rPr lang="zh-CN" altLang="en-US" sz="2800" dirty="0"/>
              <a:t>语句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1913" y="1607939"/>
            <a:ext cx="9207049" cy="2057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常用</a:t>
            </a:r>
            <a:r>
              <a:rPr lang="en-US" altLang="zh-CN" sz="2000" dirty="0"/>
              <a:t>Assertion</a:t>
            </a:r>
            <a:r>
              <a:rPr lang="zh-CN" altLang="en-US" sz="2000" dirty="0"/>
              <a:t>语句类型如下；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/>
              <a:t>Fatal</a:t>
            </a:r>
            <a:r>
              <a:rPr lang="zh-CN" altLang="en-US" sz="2000" dirty="0"/>
              <a:t>类型的</a:t>
            </a:r>
            <a:r>
              <a:rPr lang="en-US" altLang="zh-CN" sz="2000" dirty="0"/>
              <a:t>assertion</a:t>
            </a:r>
            <a:r>
              <a:rPr lang="zh-CN" altLang="en-US" sz="2000" dirty="0"/>
              <a:t>将导致所在测试用例测试终止；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/>
              <a:t>Nonfatal</a:t>
            </a:r>
            <a:r>
              <a:rPr lang="zh-CN" altLang="en-US" sz="2000" dirty="0"/>
              <a:t>可以继续运行测试用例后续代码。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3619500"/>
            <a:ext cx="8820150" cy="1905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7269</Words>
  <Application>WPS 演示</Application>
  <PresentationFormat>宽屏</PresentationFormat>
  <Paragraphs>582</Paragraphs>
  <Slides>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101" baseType="lpstr">
      <vt:lpstr>Arial</vt:lpstr>
      <vt:lpstr>宋体</vt:lpstr>
      <vt:lpstr>Wingdings</vt:lpstr>
      <vt:lpstr>Nimbus Roman No9 L</vt:lpstr>
      <vt:lpstr>Arial Black</vt:lpstr>
      <vt:lpstr>微软雅黑</vt:lpstr>
      <vt:lpstr>Droid Sans Fallback</vt:lpstr>
      <vt:lpstr>OpenSymbol</vt:lpstr>
      <vt:lpstr>华康俪金黑W8(P)</vt:lpstr>
      <vt:lpstr>Impact</vt:lpstr>
      <vt:lpstr>仿宋</vt:lpstr>
      <vt:lpstr>宋体</vt:lpstr>
      <vt:lpstr>Arial Unicode MS</vt:lpstr>
      <vt:lpstr>等线 Light</vt:lpstr>
      <vt:lpstr>Gubbi</vt:lpstr>
      <vt:lpstr>等线</vt:lpstr>
      <vt:lpstr>Calibri</vt:lpstr>
      <vt:lpstr>DejaVu Sans</vt:lpstr>
      <vt:lpstr>等线</vt:lpstr>
      <vt:lpstr>Times New Roman</vt:lpstr>
      <vt:lpstr>Verdana</vt:lpstr>
      <vt:lpstr>Arial Unicode MS</vt:lpstr>
      <vt:lpstr>Noto Serif CJK HK SemiBold</vt:lpstr>
      <vt:lpstr>Ubuntu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陶 思敏</dc:creator>
  <cp:lastModifiedBy>mrlris</cp:lastModifiedBy>
  <cp:revision>473</cp:revision>
  <dcterms:created xsi:type="dcterms:W3CDTF">2024-07-24T11:25:42Z</dcterms:created>
  <dcterms:modified xsi:type="dcterms:W3CDTF">2024-07-24T11:25:42Z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2052-11.1.0.11719</vt:lpwstr>
  </property>
</Properties>
</file>